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Oswald Regular" panose="020B0604020202020204" charset="-52"/>
      <p:regular r:id="rId15"/>
      <p:bold r:id="rId16"/>
    </p:embeddedFont>
    <p:embeddedFont>
      <p:font typeface="Oswald" panose="020B0604020202020204" charset="-52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3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85819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2866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eb357ff14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eb357ff14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8694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eb357ff14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eb357ff14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3661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eb357ff14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eb357ff14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531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f1d77f0b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f1d77f0b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0650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f1d77f0b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f1d77f0b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490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f1d77f0b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5f1d77f0b7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9377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f1d77f0b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f1d77f0b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8395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eb357ff1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eb357ff1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1607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eb357ff1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eb357ff1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0091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eb357ff14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eb357ff14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410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eb357ff1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eb357ff1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5153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20009">
              <a:alpha val="764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0" y="1265725"/>
            <a:ext cx="8520600" cy="120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ГРУПА “ФІАЛКА”</a:t>
            </a:r>
            <a:endParaRPr b="1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26981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ЗДО №42 “ДЖЕРЕЛЬЦЕ”</a:t>
            </a:r>
            <a:endParaRPr sz="3600">
              <a:solidFill>
                <a:schemeClr val="lt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м. Ужгород</a:t>
            </a:r>
            <a:endParaRPr sz="3600">
              <a:solidFill>
                <a:schemeClr val="lt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20009">
              <a:alpha val="764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ctrTitle"/>
          </p:nvPr>
        </p:nvSpPr>
        <p:spPr>
          <a:xfrm>
            <a:off x="311700" y="687050"/>
            <a:ext cx="8520600" cy="9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Життя групи</a:t>
            </a:r>
            <a:endParaRPr b="1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29" name="Google Shape;129;p22"/>
          <p:cNvPicPr preferRelativeResize="0"/>
          <p:nvPr/>
        </p:nvPicPr>
        <p:blipFill rotWithShape="1">
          <a:blip r:embed="rId4">
            <a:alphaModFix/>
          </a:blip>
          <a:srcRect b="6629"/>
          <a:stretch/>
        </p:blipFill>
        <p:spPr>
          <a:xfrm>
            <a:off x="4506350" y="2006575"/>
            <a:ext cx="4325950" cy="265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2006575"/>
            <a:ext cx="4039126" cy="2654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20009">
              <a:alpha val="764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ctrTitle"/>
          </p:nvPr>
        </p:nvSpPr>
        <p:spPr>
          <a:xfrm>
            <a:off x="311700" y="687050"/>
            <a:ext cx="8520600" cy="9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Життя групи</a:t>
            </a:r>
            <a:endParaRPr b="1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37" name="Google Shape;137;p23"/>
          <p:cNvPicPr preferRelativeResize="0"/>
          <p:nvPr/>
        </p:nvPicPr>
        <p:blipFill rotWithShape="1">
          <a:blip r:embed="rId4">
            <a:alphaModFix/>
          </a:blip>
          <a:srcRect r="18267"/>
          <a:stretch/>
        </p:blipFill>
        <p:spPr>
          <a:xfrm>
            <a:off x="4962450" y="1835325"/>
            <a:ext cx="3625549" cy="2956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6950" y="1835325"/>
            <a:ext cx="3942598" cy="2956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20009">
              <a:alpha val="764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ctrTitle"/>
          </p:nvPr>
        </p:nvSpPr>
        <p:spPr>
          <a:xfrm>
            <a:off x="311700" y="687050"/>
            <a:ext cx="8520600" cy="9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20009">
              <a:alpha val="764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ctrTitle"/>
          </p:nvPr>
        </p:nvSpPr>
        <p:spPr>
          <a:xfrm>
            <a:off x="311700" y="777700"/>
            <a:ext cx="8520600" cy="9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Група двомовного навчання</a:t>
            </a:r>
            <a:endParaRPr b="1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1"/>
          </p:nvPr>
        </p:nvSpPr>
        <p:spPr>
          <a:xfrm>
            <a:off x="311700" y="19499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діти навчаються українською та словацькою мовами </a:t>
            </a:r>
            <a:endParaRPr>
              <a:solidFill>
                <a:schemeClr val="lt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7431" y="2973650"/>
            <a:ext cx="2769150" cy="140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20009">
              <a:alpha val="764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ctrTitle"/>
          </p:nvPr>
        </p:nvSpPr>
        <p:spPr>
          <a:xfrm>
            <a:off x="623400" y="777700"/>
            <a:ext cx="8520600" cy="9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Вихователі:</a:t>
            </a:r>
            <a:endParaRPr b="1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"/>
          </p:nvPr>
        </p:nvSpPr>
        <p:spPr>
          <a:xfrm>
            <a:off x="674225" y="1847975"/>
            <a:ext cx="8520600" cy="13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Луценко Вікторія Олексіївна</a:t>
            </a:r>
            <a:endParaRPr>
              <a:solidFill>
                <a:schemeClr val="lt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Досвід роботи: 8 років</a:t>
            </a:r>
            <a:endParaRPr sz="2400">
              <a:solidFill>
                <a:schemeClr val="lt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8275" y="777700"/>
            <a:ext cx="2714100" cy="3906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20009">
              <a:alpha val="764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ctrTitle"/>
          </p:nvPr>
        </p:nvSpPr>
        <p:spPr>
          <a:xfrm>
            <a:off x="623400" y="777700"/>
            <a:ext cx="8520600" cy="9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Вихователі:</a:t>
            </a:r>
            <a:endParaRPr b="1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6"/>
          <p:cNvSpPr txBox="1">
            <a:spLocks noGrp="1"/>
          </p:cNvSpPr>
          <p:nvPr>
            <p:ph type="subTitle" idx="1"/>
          </p:nvPr>
        </p:nvSpPr>
        <p:spPr>
          <a:xfrm>
            <a:off x="674225" y="1847975"/>
            <a:ext cx="8520600" cy="13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Шишмакова Леся Юріївна</a:t>
            </a:r>
            <a:endParaRPr>
              <a:solidFill>
                <a:schemeClr val="lt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Досвід роботи: 28 років</a:t>
            </a:r>
            <a:endParaRPr sz="2400">
              <a:solidFill>
                <a:schemeClr val="lt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2325" y="640950"/>
            <a:ext cx="2714100" cy="398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20009">
              <a:alpha val="764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ctrTitle"/>
          </p:nvPr>
        </p:nvSpPr>
        <p:spPr>
          <a:xfrm>
            <a:off x="311700" y="687050"/>
            <a:ext cx="8520600" cy="9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Завдання освіти</a:t>
            </a:r>
            <a:endParaRPr b="1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17"/>
          <p:cNvSpPr txBox="1">
            <a:spLocks noGrp="1"/>
          </p:cNvSpPr>
          <p:nvPr>
            <p:ph type="subTitle" idx="1"/>
          </p:nvPr>
        </p:nvSpPr>
        <p:spPr>
          <a:xfrm>
            <a:off x="615150" y="1847975"/>
            <a:ext cx="7913700" cy="28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створити мовне середовище, у якому діти мали б можливість в рівній мірі навчатися українською і словацькою мовою; сприяти оволодінню дітьми першою і другою мовою, шляхом реалізації організованої навчальної діяльності на двох мовах; сприяти активізації мовлення дітей другою мовою.</a:t>
            </a:r>
            <a:endParaRPr>
              <a:solidFill>
                <a:schemeClr val="lt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20009">
              <a:alpha val="764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ctrTitle"/>
          </p:nvPr>
        </p:nvSpPr>
        <p:spPr>
          <a:xfrm>
            <a:off x="311700" y="687050"/>
            <a:ext cx="8520600" cy="9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Життя групи</a:t>
            </a:r>
            <a:endParaRPr b="1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1275" y="2255900"/>
            <a:ext cx="3806171" cy="2502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2875" y="2255912"/>
            <a:ext cx="3806171" cy="2502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20009">
              <a:alpha val="764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ctrTitle"/>
          </p:nvPr>
        </p:nvSpPr>
        <p:spPr>
          <a:xfrm>
            <a:off x="311700" y="687050"/>
            <a:ext cx="8520600" cy="9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Життя групи</a:t>
            </a:r>
            <a:endParaRPr b="1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 rotWithShape="1">
          <a:blip r:embed="rId4">
            <a:alphaModFix/>
          </a:blip>
          <a:srcRect l="10801" b="23989"/>
          <a:stretch/>
        </p:blipFill>
        <p:spPr>
          <a:xfrm>
            <a:off x="504275" y="2159624"/>
            <a:ext cx="3906677" cy="23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 rotWithShape="1">
          <a:blip r:embed="rId5">
            <a:alphaModFix/>
          </a:blip>
          <a:srcRect l="22600" t="10884" b="26490"/>
          <a:stretch/>
        </p:blipFill>
        <p:spPr>
          <a:xfrm>
            <a:off x="4775425" y="2159625"/>
            <a:ext cx="3906677" cy="2370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20009">
              <a:alpha val="764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ctrTitle"/>
          </p:nvPr>
        </p:nvSpPr>
        <p:spPr>
          <a:xfrm>
            <a:off x="311700" y="687050"/>
            <a:ext cx="8520600" cy="9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Життя групи</a:t>
            </a:r>
            <a:endParaRPr b="1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10" name="Google Shape;110;p20"/>
          <p:cNvPicPr preferRelativeResize="0"/>
          <p:nvPr/>
        </p:nvPicPr>
        <p:blipFill rotWithShape="1">
          <a:blip r:embed="rId4">
            <a:alphaModFix/>
          </a:blip>
          <a:srcRect t="19304" b="11971"/>
          <a:stretch/>
        </p:blipFill>
        <p:spPr>
          <a:xfrm>
            <a:off x="391075" y="2176599"/>
            <a:ext cx="4022303" cy="2073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 rotWithShape="1">
          <a:blip r:embed="rId5">
            <a:alphaModFix/>
          </a:blip>
          <a:srcRect l="11559" b="30579"/>
          <a:stretch/>
        </p:blipFill>
        <p:spPr>
          <a:xfrm>
            <a:off x="4650050" y="2153938"/>
            <a:ext cx="4106474" cy="211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20009">
              <a:alpha val="764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ctrTitle"/>
          </p:nvPr>
        </p:nvSpPr>
        <p:spPr>
          <a:xfrm>
            <a:off x="311700" y="687050"/>
            <a:ext cx="8520600" cy="9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Життя групи</a:t>
            </a:r>
            <a:endParaRPr b="1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118" name="Google Shape;118;p21"/>
          <p:cNvGrpSpPr/>
          <p:nvPr/>
        </p:nvGrpSpPr>
        <p:grpSpPr>
          <a:xfrm>
            <a:off x="779473" y="1972626"/>
            <a:ext cx="7585072" cy="2668319"/>
            <a:chOff x="612200" y="2571748"/>
            <a:chExt cx="6307752" cy="2091979"/>
          </a:xfrm>
        </p:grpSpPr>
        <p:pic>
          <p:nvPicPr>
            <p:cNvPr id="119" name="Google Shape;119;p21"/>
            <p:cNvPicPr preferRelativeResize="0"/>
            <p:nvPr/>
          </p:nvPicPr>
          <p:blipFill rotWithShape="1">
            <a:blip r:embed="rId4">
              <a:alphaModFix/>
            </a:blip>
            <a:srcRect l="18479" t="8376" r="21268" b="11004"/>
            <a:stretch/>
          </p:blipFill>
          <p:spPr>
            <a:xfrm>
              <a:off x="5356500" y="2571750"/>
              <a:ext cx="1563452" cy="20919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21"/>
            <p:cNvPicPr preferRelativeResize="0"/>
            <p:nvPr/>
          </p:nvPicPr>
          <p:blipFill rotWithShape="1">
            <a:blip r:embed="rId5">
              <a:alphaModFix/>
            </a:blip>
            <a:srcRect l="28406" t="23552" r="31065" b="36902"/>
            <a:stretch/>
          </p:blipFill>
          <p:spPr>
            <a:xfrm>
              <a:off x="612200" y="2571750"/>
              <a:ext cx="1608000" cy="20919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2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787523" y="2571748"/>
              <a:ext cx="1568975" cy="20919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2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220193" y="2571748"/>
              <a:ext cx="1568975" cy="209197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Office PowerPoint</Application>
  <PresentationFormat>Экран (16:9)</PresentationFormat>
  <Paragraphs>19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Oswald Regular</vt:lpstr>
      <vt:lpstr>Oswald</vt:lpstr>
      <vt:lpstr>Arial</vt:lpstr>
      <vt:lpstr>Simple Light</vt:lpstr>
      <vt:lpstr>ГРУПА “ФІАЛКА”</vt:lpstr>
      <vt:lpstr>Група двомовного навчання</vt:lpstr>
      <vt:lpstr>Вихователі:</vt:lpstr>
      <vt:lpstr>Вихователі:</vt:lpstr>
      <vt:lpstr>Завдання освіти</vt:lpstr>
      <vt:lpstr>Життя групи</vt:lpstr>
      <vt:lpstr>Життя групи</vt:lpstr>
      <vt:lpstr>Життя групи</vt:lpstr>
      <vt:lpstr>Життя групи</vt:lpstr>
      <vt:lpstr>Життя групи</vt:lpstr>
      <vt:lpstr>Життя групи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ГРУПА “ФІАЛКА”</dc:title>
  <dc:creator>PCUser</dc:creator>
  <cp:lastModifiedBy>Виктория Луценко</cp:lastModifiedBy>
  <cp:revision>1</cp:revision>
  <dcterms:modified xsi:type="dcterms:W3CDTF">2019-09-23T19:04:36Z</dcterms:modified>
</cp:coreProperties>
</file>